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3"/>
  </p:notesMasterIdLst>
  <p:handoutMasterIdLst>
    <p:handoutMasterId r:id="rId44"/>
  </p:handoutMasterIdLst>
  <p:sldIdLst>
    <p:sldId id="324" r:id="rId5"/>
    <p:sldId id="325" r:id="rId6"/>
    <p:sldId id="326" r:id="rId7"/>
    <p:sldId id="323" r:id="rId8"/>
    <p:sldId id="327" r:id="rId9"/>
    <p:sldId id="328" r:id="rId10"/>
    <p:sldId id="329" r:id="rId11"/>
    <p:sldId id="330" r:id="rId12"/>
    <p:sldId id="331" r:id="rId13"/>
    <p:sldId id="319" r:id="rId14"/>
    <p:sldId id="335" r:id="rId15"/>
    <p:sldId id="336" r:id="rId16"/>
    <p:sldId id="337" r:id="rId17"/>
    <p:sldId id="338" r:id="rId18"/>
    <p:sldId id="322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39" r:id="rId29"/>
    <p:sldId id="340" r:id="rId30"/>
    <p:sldId id="341" r:id="rId31"/>
    <p:sldId id="342" r:id="rId32"/>
    <p:sldId id="343" r:id="rId33"/>
    <p:sldId id="344" r:id="rId34"/>
    <p:sldId id="321" r:id="rId35"/>
    <p:sldId id="345" r:id="rId36"/>
    <p:sldId id="346" r:id="rId37"/>
    <p:sldId id="356" r:id="rId38"/>
    <p:sldId id="282" r:id="rId39"/>
    <p:sldId id="314" r:id="rId40"/>
    <p:sldId id="317" r:id="rId41"/>
    <p:sldId id="297" r:id="rId4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850" autoAdjust="0"/>
  </p:normalViewPr>
  <p:slideViewPr>
    <p:cSldViewPr snapToGrid="0" snapToObjects="1">
      <p:cViewPr varScale="1">
        <p:scale>
          <a:sx n="75" d="100"/>
          <a:sy n="75" d="100"/>
        </p:scale>
        <p:origin x="974" y="4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EF9D-5CA7-EF6C-E0AC-809B6EE6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4ABFE-1C13-6B54-6415-2E0836534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C044F-FB46-C564-754B-3DFC95F36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2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14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AAD7-7F86-D8D2-6DC2-86BA455A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C4BE2-D620-8FCC-E740-215EAE369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15C27-7EA3-A156-EA58-430E624E5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2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CDB4A-E807-BC3D-891E-ACFCC64E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50E3D-D7FA-5BFB-425D-8A037D0ED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2E870-1A1D-D9D6-1729-99CADA9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53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4F6C-5C40-8714-F044-C6E100FA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02A60-074B-319E-412C-C8A3D04A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FB92E-05D5-4B46-823C-2E7112F01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0006-E368-F5D6-CAAD-A2D9B8736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5DBC0-BFD3-2286-9506-556B94410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C5775-EDB0-69AE-FE6A-50A903AD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7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5B7B-3FC3-F606-84F4-94936219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BB4DE-8C6F-A584-DA7A-632D77E9E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D6D9E-DC76-F33C-5CB0-806CC98CB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00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72C31-4C0D-8941-063F-509BF844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F901F-0DA6-0FA2-7FAF-E8E43FE0C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82764-4744-0419-D18B-5873306C8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55489-F97F-1C4C-19FA-DCBB0657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1A6AC-E9E2-9A24-067D-E0525CF05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B9653-1294-B696-5B04-E1D5A72F4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9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38AD-0EEA-4306-5387-066A24917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A1982-BCF6-6BCE-1577-D3960DB02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16D6D-20AB-396F-2F0E-220F07B0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3B66C-21EE-5F39-A3CB-9EBED9BE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126B-38F0-4CFA-B8BC-B9AE27275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1D9D7-EF26-72DB-F00E-35694149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9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B317-7A8D-4740-680A-A34279EF7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7993A-BDEF-300B-2E34-6EFDA73A3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C3F0E-0A53-6AC5-0C1E-955B36ACF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80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33A48-6ADE-0AD1-FED6-6FF3ADE0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BE64D-634C-3528-28A8-15A36EA46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C206C-6EC4-65C1-DDFA-BD7DFDE17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1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72C83-474E-5CE7-FA84-769BA4E7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C10F8-2AAE-D00A-2BF5-622C4D684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F5019-1232-5353-63AD-9F56DD1AA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0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08132-5CDB-0DC3-D69B-4D0C2AB06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A8FF2-F474-AD69-0196-DD1FAE622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3177F-FA7A-AC18-BA2B-386B4E6E4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2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C9386-2978-5E73-1BEE-FC3B820A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C734A-D2A0-3C7F-3F55-1D58E5EFE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94765-40D1-3F8C-CA18-16256175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63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BC48-1A9F-66E2-6B9D-CDF5DB54C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F6E08-DB09-6660-4266-1F1A34F58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30760-F5E6-A5FA-8654-995458F1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2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BF8C-B58C-A916-DC7A-C4BBB6D5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51CB8-9616-5502-B674-CE4471CD9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FFCDF-1ADC-FB24-7545-72F1B30A7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76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02B0-8248-0A35-DF2B-1DF3E4D1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5B225-AC46-625B-3293-B9E5F7E91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4A75-7CBF-C56B-1D56-465B8CEFC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9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EB7FB-4505-B851-A53F-086C6A57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FBB60-D5C5-DFFF-D635-7061DAF52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939AD-8AED-0CD8-BA50-4F911B8BC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92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E8DF-11F8-C41C-818C-B6FFC78A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C15F-5BBB-4017-93B8-46AA92F3B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21881-56D4-0678-A60C-186EA1569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7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9CFD-A0B3-5C5A-CE43-34E42BB2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CAE31-A844-7AA6-1C4B-3E917199F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9FB79-9431-768C-4ACA-67598834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55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F459-EF67-AEBD-4702-4CB20456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65994-2FB6-563C-8190-A3CB541D4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3BE74-DE83-C40A-EB6F-D54D39658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30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06EDC-8C10-75F0-FB52-955A89E1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8B348-281D-4E0A-3DA4-4098F46A3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6DE9-704E-A22E-789B-24C85488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6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4188-31A0-2804-D1A1-FDC4E14E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E3FC-5224-797F-1E42-C9752796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0745-C1F3-FD5A-EF7E-15BF1A5A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06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DF769-5470-83CD-0154-57F5F13E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6708C-AAAE-9A5A-2D4D-313F6C128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3FEDA-E6EB-3623-7399-C105A9DBC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22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EC7F-CEE0-B82A-6FF9-DFD56DC4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A760D-C0FE-1056-7896-12355BB57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377D5-761A-0AB3-422B-E934BD1B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2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7EB7-4E88-4887-3A69-96805619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714FE-5A15-EE8F-89BE-878267D79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B4E52-8080-06BA-F2F9-B5FD0085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5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861B-F7F8-26F0-91CB-99426E8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843CB-6A54-56F7-54F8-E5B9ABAF2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F4878-1F11-FC8E-21B1-A748EC2CD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4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D523F-8715-F4C3-B54E-E5CD0FB5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99D65-E23C-B686-F6E1-251FA058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5148E-9D82-F12F-C05C-7D5A7387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8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7034-089F-C674-9230-D8EC62998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BF94D-194B-E4FF-43E0-66F46DBFB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0C801-E0C4-767A-062E-8B3187372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2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F6139-2E1B-07CC-2837-7E37943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D8CA8-8475-E13A-5FBA-084D2D6F5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9F2D3-B5C1-A1ED-25EF-93FF918D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8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CE37-8DEF-2701-CBE9-B1B8EBFD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F57C-0762-73F7-9FF2-E404938CE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639655"/>
          </a:xfrm>
        </p:spPr>
        <p:txBody>
          <a:bodyPr/>
          <a:lstStyle/>
          <a:p>
            <a:r>
              <a:rPr lang="en-US" dirty="0"/>
              <a:t>CAMPUSCONNECT : A COMPREHENSIVE STUDENT MANAGEMENT     </a:t>
            </a:r>
            <a:br>
              <a:rPr lang="en-US" dirty="0"/>
            </a:br>
            <a:r>
              <a:rPr lang="en-US" dirty="0"/>
              <a:t>SYSTEM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C2DFA-538C-0211-60E3-4CEA3541C5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5FF13-1809-7B3F-76B0-01CF34BF20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97712" y="4048756"/>
            <a:ext cx="3038882" cy="1284360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                       </a:t>
            </a:r>
            <a:r>
              <a:rPr lang="en-US" sz="1600" dirty="0"/>
              <a:t>By</a:t>
            </a:r>
          </a:p>
          <a:p>
            <a:endParaRPr lang="en-US" sz="1600" dirty="0"/>
          </a:p>
          <a:p>
            <a:r>
              <a:rPr lang="en-US" dirty="0"/>
              <a:t>S. SURIYAPRATHAP</a:t>
            </a:r>
          </a:p>
          <a:p>
            <a:r>
              <a:rPr lang="en-US" dirty="0"/>
              <a:t>   (111923MC02053)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1358E-93FB-8677-A14F-D2AD4659B8F4}"/>
              </a:ext>
            </a:extLst>
          </p:cNvPr>
          <p:cNvSpPr txBox="1"/>
          <p:nvPr/>
        </p:nvSpPr>
        <p:spPr>
          <a:xfrm>
            <a:off x="4630280" y="605448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GUIDE : MRS. R. RAJESHWARI, MCA., MPHIL(PH.D)</a:t>
            </a:r>
          </a:p>
        </p:txBody>
      </p:sp>
    </p:spTree>
    <p:extLst>
      <p:ext uri="{BB962C8B-B14F-4D97-AF65-F5344CB8AC3E}">
        <p14:creationId xmlns:p14="http://schemas.microsoft.com/office/powerpoint/2010/main" val="163991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9801"/>
            <a:ext cx="6983837" cy="980844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8306" y="1245678"/>
            <a:ext cx="3927607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19129228"/>
              </p:ext>
            </p:extLst>
          </p:nvPr>
        </p:nvGraphicFramePr>
        <p:xfrm>
          <a:off x="1550563" y="1944412"/>
          <a:ext cx="10008647" cy="42939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68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635019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3039768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1577052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n-IN" sz="1800" kern="10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en-IN" sz="18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n-IN" sz="18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en-IN" sz="18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Windows10/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macOS/Linux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Material UI / Tailwind CSS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Node.js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18.x or later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JWT (JSON Web Tokens)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1813560" algn="l"/>
                        </a:tabLst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Latest	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Express.js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VS Code / Any IDE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MongoDB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6.x or later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Nodemon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React.js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18.x or later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Mongoose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0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368B-D719-3F60-3D48-C4DC978A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388B-6F3F-BB02-FEB7-AB205473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315595"/>
            <a:ext cx="10511627" cy="781686"/>
          </a:xfrm>
        </p:spPr>
        <p:txBody>
          <a:bodyPr/>
          <a:lstStyle/>
          <a:p>
            <a:r>
              <a:rPr lang="en-US" dirty="0"/>
              <a:t>DATAFLOW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EFD7C4-567A-87DC-33F0-EB2A1E317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BE09E-89A8-98A0-C6C7-4FFB9ACA81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8640" y="1238885"/>
            <a:ext cx="11094720" cy="50253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F22D5-BA63-DF72-5A57-4E18AF1FEEAD}"/>
              </a:ext>
            </a:extLst>
          </p:cNvPr>
          <p:cNvSpPr txBox="1"/>
          <p:nvPr/>
        </p:nvSpPr>
        <p:spPr>
          <a:xfrm>
            <a:off x="5401146" y="6357739"/>
            <a:ext cx="161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78957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3859E-9C02-E904-A139-12A4F9E8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5A3-ADA7-3874-AEAD-9C5C290D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653" y="147002"/>
            <a:ext cx="5766907" cy="781686"/>
          </a:xfrm>
        </p:spPr>
        <p:txBody>
          <a:bodyPr/>
          <a:lstStyle/>
          <a:p>
            <a:r>
              <a:rPr lang="en-US" dirty="0"/>
              <a:t>DATAFLOW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04351-C100-61BC-84EC-3FE15E7B1F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44D03-F10C-3641-52E9-DA3D0FD26539}"/>
              </a:ext>
            </a:extLst>
          </p:cNvPr>
          <p:cNvSpPr txBox="1"/>
          <p:nvPr/>
        </p:nvSpPr>
        <p:spPr>
          <a:xfrm>
            <a:off x="5401146" y="6488668"/>
            <a:ext cx="161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DFD LEVEL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A6938C-790C-37D4-4D9C-234395351C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7520" y="928688"/>
            <a:ext cx="11236960" cy="5559980"/>
          </a:xfrm>
        </p:spPr>
      </p:pic>
    </p:spTree>
    <p:extLst>
      <p:ext uri="{BB962C8B-B14F-4D97-AF65-F5344CB8AC3E}">
        <p14:creationId xmlns:p14="http://schemas.microsoft.com/office/powerpoint/2010/main" val="209763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6B79-785C-3101-CDC7-460F3179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C842-36AA-1048-0BAB-05D551A2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653" y="147002"/>
            <a:ext cx="5766907" cy="781686"/>
          </a:xfrm>
        </p:spPr>
        <p:txBody>
          <a:bodyPr/>
          <a:lstStyle/>
          <a:p>
            <a:r>
              <a:rPr lang="en-US" dirty="0"/>
              <a:t>DATAFLOW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B6757-5AB4-AE8F-AA71-395964791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130DD-0859-BE29-4C90-964C137CD849}"/>
              </a:ext>
            </a:extLst>
          </p:cNvPr>
          <p:cNvSpPr txBox="1"/>
          <p:nvPr/>
        </p:nvSpPr>
        <p:spPr>
          <a:xfrm>
            <a:off x="5197946" y="6488668"/>
            <a:ext cx="161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DFD LEVEL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55095-CEAD-1842-3006-9BF3ACE442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7680" y="928688"/>
            <a:ext cx="11186160" cy="5472113"/>
          </a:xfrm>
        </p:spPr>
      </p:pic>
    </p:spTree>
    <p:extLst>
      <p:ext uri="{BB962C8B-B14F-4D97-AF65-F5344CB8AC3E}">
        <p14:creationId xmlns:p14="http://schemas.microsoft.com/office/powerpoint/2010/main" val="80009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DA98A-7444-FB2E-892B-C9A700AE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A4B9-13F9-4AB2-F8FE-A38895C2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84" y="147002"/>
            <a:ext cx="4161627" cy="781686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DEADC-6DBF-0992-8378-4BC093218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B8250-F56A-2958-C294-92EEAC431A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7680" y="928688"/>
            <a:ext cx="11216640" cy="5929312"/>
          </a:xfrm>
        </p:spPr>
      </p:pic>
    </p:spTree>
    <p:extLst>
      <p:ext uri="{BB962C8B-B14F-4D97-AF65-F5344CB8AC3E}">
        <p14:creationId xmlns:p14="http://schemas.microsoft.com/office/powerpoint/2010/main" val="219799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-201693"/>
            <a:ext cx="10511627" cy="781686"/>
          </a:xfrm>
        </p:spPr>
        <p:txBody>
          <a:bodyPr/>
          <a:lstStyle/>
          <a:p>
            <a:r>
              <a:rPr lang="en-US" dirty="0"/>
              <a:t>Table relationship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5C4462-BFCD-DA6E-4CAC-175AC8040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2600" y="457199"/>
            <a:ext cx="11226800" cy="6400801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A05BB-64B8-33C3-8340-A75E98EC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BDC850-B2F0-7410-3D1D-A37D3ECA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C1F34-862A-8C4D-7786-E58C0345F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ADMIN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2873A-C592-69E2-C9D2-C19123C3B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F70E9DB-148E-D637-7774-3064F7160E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8476266"/>
              </p:ext>
            </p:extLst>
          </p:nvPr>
        </p:nvGraphicFramePr>
        <p:xfrm>
          <a:off x="1550562" y="1483360"/>
          <a:ext cx="10123280" cy="482599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30820">
                  <a:extLst>
                    <a:ext uri="{9D8B030D-6E8A-4147-A177-3AD203B41FA5}">
                      <a16:colId xmlns:a16="http://schemas.microsoft.com/office/drawing/2014/main" val="862219874"/>
                    </a:ext>
                  </a:extLst>
                </a:gridCol>
                <a:gridCol w="2530820">
                  <a:extLst>
                    <a:ext uri="{9D8B030D-6E8A-4147-A177-3AD203B41FA5}">
                      <a16:colId xmlns:a16="http://schemas.microsoft.com/office/drawing/2014/main" val="1031857884"/>
                    </a:ext>
                  </a:extLst>
                </a:gridCol>
                <a:gridCol w="2530820">
                  <a:extLst>
                    <a:ext uri="{9D8B030D-6E8A-4147-A177-3AD203B41FA5}">
                      <a16:colId xmlns:a16="http://schemas.microsoft.com/office/drawing/2014/main" val="3756727317"/>
                    </a:ext>
                  </a:extLst>
                </a:gridCol>
                <a:gridCol w="2530820">
                  <a:extLst>
                    <a:ext uri="{9D8B030D-6E8A-4147-A177-3AD203B41FA5}">
                      <a16:colId xmlns:a16="http://schemas.microsoft.com/office/drawing/2014/main" val="1747010236"/>
                    </a:ext>
                  </a:extLst>
                </a:gridCol>
              </a:tblGrid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2951307816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Admin’s full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3618096152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email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Admin’s unique email address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Required, Unique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1025663066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password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Admin’s hashed password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3521271828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username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Unique username for login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2923862203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Admin’s assigned department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4164917155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dob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Date of Birth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178569754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joiningYear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Year of joining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1792162474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avatar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Profile picture URL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2227281798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contactNumber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Phone 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2043568570"/>
                  </a:ext>
                </a:extLst>
              </a:tr>
              <a:tr h="438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passwordUpdated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Boolean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Status of password update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Default: false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9" marR="40779" marT="0" marB="0"/>
                </a:tc>
                <a:extLst>
                  <a:ext uri="{0D108BD9-81ED-4DB2-BD59-A6C34878D82A}">
                    <a16:rowId xmlns:a16="http://schemas.microsoft.com/office/drawing/2014/main" val="2235359322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EBC5854C-FA36-5D01-0A98-1EF24517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353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A560-FA6C-D37F-7440-65BD0B95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D00358-75B3-F19E-D6EB-717858AB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5C6BC-2623-4B53-7640-813E000F4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FACULTY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624E5-6D8A-7AB5-7E6B-7AF150182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50B0E75-5B78-48A0-A819-95EE552C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CC4064-7AD7-3CDE-DAE8-49E5D85F8C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30648161"/>
              </p:ext>
            </p:extLst>
          </p:nvPr>
        </p:nvGraphicFramePr>
        <p:xfrm>
          <a:off x="1391920" y="1310433"/>
          <a:ext cx="10322560" cy="509036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80640">
                  <a:extLst>
                    <a:ext uri="{9D8B030D-6E8A-4147-A177-3AD203B41FA5}">
                      <a16:colId xmlns:a16="http://schemas.microsoft.com/office/drawing/2014/main" val="292371780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1660279996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2616529335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3405298265"/>
                    </a:ext>
                  </a:extLst>
                </a:gridCol>
              </a:tblGrid>
              <a:tr h="378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1896949616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Faculty member’s full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2558082187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email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Faculty’s unique email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Required, Unique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3299727973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Faculty’s hashed password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1711049258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username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Unique login username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3380065823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 assigned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3220157006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designation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Role in the 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185410982"/>
                  </a:ext>
                </a:extLst>
              </a:tr>
              <a:tr h="378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dob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 of Birth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3211016887"/>
                  </a:ext>
                </a:extLst>
              </a:tr>
              <a:tr h="378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joiningYear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Year faculty joined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3517398831"/>
                  </a:ext>
                </a:extLst>
              </a:tr>
              <a:tr h="378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contactNumber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Phone 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4123189642"/>
                  </a:ext>
                </a:extLst>
              </a:tr>
              <a:tr h="511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passwordUpdated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Boolean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Status of password update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Default: false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30" marR="51330" marT="0" marB="0"/>
                </a:tc>
                <a:extLst>
                  <a:ext uri="{0D108BD9-81ED-4DB2-BD59-A6C34878D82A}">
                    <a16:rowId xmlns:a16="http://schemas.microsoft.com/office/drawing/2014/main" val="4754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6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31C4-20D5-6BFC-D509-5185AD65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2F5BF0-E402-7F1A-20F1-BB4846C2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CC74A-3761-48EA-4158-800427F44C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STUDENT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169BA-B067-A493-5648-32653DB29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522C97E-7626-3530-DFF2-3A702D04B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5668C8-81FB-61F6-5375-9582D6F72E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1643749"/>
              </p:ext>
            </p:extLst>
          </p:nvPr>
        </p:nvGraphicFramePr>
        <p:xfrm>
          <a:off x="1169563" y="1310434"/>
          <a:ext cx="10881360" cy="523260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720340">
                  <a:extLst>
                    <a:ext uri="{9D8B030D-6E8A-4147-A177-3AD203B41FA5}">
                      <a16:colId xmlns:a16="http://schemas.microsoft.com/office/drawing/2014/main" val="391919517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3256871270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1547845847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3609326803"/>
                    </a:ext>
                  </a:extLst>
                </a:gridCol>
              </a:tblGrid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636386290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Student’s full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1014167616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email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Unique email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Required, Unique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68293413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Hashed password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1423471066"/>
                  </a:ext>
                </a:extLst>
              </a:tr>
              <a:tr h="369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Current academic 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3435125478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username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Unique username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632840260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gender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Gender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2598207238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fatherName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Father’s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2481414694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motherName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Mother’s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2609075004"/>
                  </a:ext>
                </a:extLst>
              </a:tr>
              <a:tr h="369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Assigned 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3221553917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section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Student’s section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893932159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batch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Batch 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744874400"/>
                  </a:ext>
                </a:extLst>
              </a:tr>
              <a:tr h="369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contactNumber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Student’s phone 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2742947110"/>
                  </a:ext>
                </a:extLst>
              </a:tr>
              <a:tr h="369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fatherContactNumber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Father’s phone 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Optional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2469362417"/>
                  </a:ext>
                </a:extLst>
              </a:tr>
              <a:tr h="307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dob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 of Birth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4256436127"/>
                  </a:ext>
                </a:extLst>
              </a:tr>
              <a:tr h="3690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passwordUpdated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Boolean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Password update status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Default: false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495" marR="45495" marT="0" marB="0"/>
                </a:tc>
                <a:extLst>
                  <a:ext uri="{0D108BD9-81ED-4DB2-BD59-A6C34878D82A}">
                    <a16:rowId xmlns:a16="http://schemas.microsoft.com/office/drawing/2014/main" val="1725299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4AAE-1051-9149-2E49-CA50138F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E3452-7930-FCCF-6897-413D35E7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80E5D-0C72-A23D-9C3D-C53938A17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DEPARTMENT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E00C4-3FA7-1910-52E0-CCDC0DA74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0D84D3D-0E97-9875-A8BE-D4C99B83A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A4D465-443A-54C9-15F5-98CF23065E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41762488"/>
              </p:ext>
            </p:extLst>
          </p:nvPr>
        </p:nvGraphicFramePr>
        <p:xfrm>
          <a:off x="1290320" y="1727200"/>
          <a:ext cx="10231120" cy="412495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57780">
                  <a:extLst>
                    <a:ext uri="{9D8B030D-6E8A-4147-A177-3AD203B41FA5}">
                      <a16:colId xmlns:a16="http://schemas.microsoft.com/office/drawing/2014/main" val="3901212938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1676961044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3482901578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3925216700"/>
                    </a:ext>
                  </a:extLst>
                </a:gridCol>
              </a:tblGrid>
              <a:tr h="8516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002094"/>
                  </a:ext>
                </a:extLst>
              </a:tr>
              <a:tr h="1636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Name of the department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95292"/>
                  </a:ext>
                </a:extLst>
              </a:tr>
              <a:tr h="1636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departmentCode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Unique department code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Required, Unique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004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45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DCF4-EF3A-1B75-DF80-A636EC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A663-AEE0-5027-DF40-97BDB189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928688"/>
            <a:ext cx="7965461" cy="994164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8728-0871-BB76-B49D-F869DAF46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Autofit/>
          </a:bodyPr>
          <a:lstStyle/>
          <a:p>
            <a:r>
              <a:rPr lang="en-IN" sz="2000" dirty="0" err="1">
                <a:effectLst/>
                <a:ea typeface="Times New Roman" panose="02020603050405020304" pitchFamily="18" charset="0"/>
              </a:rPr>
              <a:t>CampusConnect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: A Comprehensive College Management System is an integrated platform designed to streamline academic and administrative processes within educational institutions.</a:t>
            </a:r>
          </a:p>
          <a:p>
            <a:r>
              <a:rPr lang="en-IN" sz="2000" dirty="0">
                <a:effectLst/>
                <a:ea typeface="Times New Roman" panose="02020603050405020304" pitchFamily="18" charset="0"/>
              </a:rPr>
              <a:t>It provides a structured and interactive system for students, faculty, and administrators, ensuring efficient management of essential academic activities. </a:t>
            </a:r>
          </a:p>
          <a:p>
            <a:r>
              <a:rPr lang="en-IN" sz="2000" dirty="0">
                <a:effectLst/>
                <a:ea typeface="Times New Roman" panose="02020603050405020304" pitchFamily="18" charset="0"/>
              </a:rPr>
              <a:t>The system centralizes student registration, course management, </a:t>
            </a:r>
            <a:r>
              <a:rPr lang="en-IN" sz="2000" dirty="0" err="1">
                <a:effectLst/>
                <a:ea typeface="Times New Roman" panose="02020603050405020304" pitchFamily="18" charset="0"/>
              </a:rPr>
              <a:t>enrollment</a:t>
            </a:r>
            <a:r>
              <a:rPr lang="en-IN" sz="2000" dirty="0">
                <a:effectLst/>
                <a:ea typeface="Times New Roman" panose="02020603050405020304" pitchFamily="18" charset="0"/>
              </a:rPr>
              <a:t>, attendance tracking, assignment submission, grading, and report generation into a single platform.</a:t>
            </a:r>
          </a:p>
          <a:p>
            <a:r>
              <a:rPr lang="en-IN" sz="2000" dirty="0">
                <a:effectLst/>
                <a:ea typeface="Times New Roman" panose="02020603050405020304" pitchFamily="18" charset="0"/>
              </a:rPr>
              <a:t>The system enhances overall efficiency by eliminating manual paperwork and reducing administrative workload.</a:t>
            </a:r>
            <a:endParaRPr lang="en-US" sz="2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2DA3FAA-3904-929C-1B04-9FA91657C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9C4B-01EE-67B1-3CF8-6A05EB35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A1DD48-6997-E532-F8A1-58ACF658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BF995-148F-61BC-E1D0-96EC625EA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SUBJECT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E18A1-FBC5-EC1D-CB7D-BF8AB1AE2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1150D66-E93B-9336-A2DF-99746630E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67B811F-07A6-6314-439A-0BEC447DF5F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929761"/>
              </p:ext>
            </p:extLst>
          </p:nvPr>
        </p:nvGraphicFramePr>
        <p:xfrm>
          <a:off x="1550563" y="1574801"/>
          <a:ext cx="9928272" cy="482600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82068">
                  <a:extLst>
                    <a:ext uri="{9D8B030D-6E8A-4147-A177-3AD203B41FA5}">
                      <a16:colId xmlns:a16="http://schemas.microsoft.com/office/drawing/2014/main" val="1289660481"/>
                    </a:ext>
                  </a:extLst>
                </a:gridCol>
                <a:gridCol w="2482068">
                  <a:extLst>
                    <a:ext uri="{9D8B030D-6E8A-4147-A177-3AD203B41FA5}">
                      <a16:colId xmlns:a16="http://schemas.microsoft.com/office/drawing/2014/main" val="2988037656"/>
                    </a:ext>
                  </a:extLst>
                </a:gridCol>
                <a:gridCol w="2482068">
                  <a:extLst>
                    <a:ext uri="{9D8B030D-6E8A-4147-A177-3AD203B41FA5}">
                      <a16:colId xmlns:a16="http://schemas.microsoft.com/office/drawing/2014/main" val="2163625370"/>
                    </a:ext>
                  </a:extLst>
                </a:gridCol>
                <a:gridCol w="2482068">
                  <a:extLst>
                    <a:ext uri="{9D8B030D-6E8A-4147-A177-3AD203B41FA5}">
                      <a16:colId xmlns:a16="http://schemas.microsoft.com/office/drawing/2014/main" val="2742539266"/>
                    </a:ext>
                  </a:extLst>
                </a:gridCol>
              </a:tblGrid>
              <a:tr h="6805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5455760"/>
                  </a:ext>
                </a:extLst>
              </a:tr>
              <a:tr h="7008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 title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383331"/>
                  </a:ext>
                </a:extLst>
              </a:tr>
              <a:tr h="6805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 err="1">
                          <a:solidFill>
                            <a:schemeClr val="accent6"/>
                          </a:solidFill>
                          <a:effectLst/>
                        </a:rPr>
                        <a:t>subjectCode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Unique subject code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1558703"/>
                  </a:ext>
                </a:extLst>
              </a:tr>
              <a:tr h="1382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Department offering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the subject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7748158"/>
                  </a:ext>
                </a:extLst>
              </a:tr>
              <a:tr h="7008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totalLectures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Total lectures planned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Default: 10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5216422"/>
                  </a:ext>
                </a:extLst>
              </a:tr>
              <a:tr h="6805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Academic 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633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85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AA45-3BD3-2F18-B7A3-5C9ED5D3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CDB08F-D501-55A4-E326-11E36C6A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EA4F8-3BD6-C1DD-C168-686DD4E27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ATTENDANCE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4D6ED-4855-68DD-E839-61902E9E6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6F905B4-E40D-6C45-6403-01B45EBF4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BF8C7F-842B-3D1A-F7B7-8045886A42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30886520"/>
              </p:ext>
            </p:extLst>
          </p:nvPr>
        </p:nvGraphicFramePr>
        <p:xfrm>
          <a:off x="1473200" y="1564640"/>
          <a:ext cx="10068560" cy="46736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17140">
                  <a:extLst>
                    <a:ext uri="{9D8B030D-6E8A-4147-A177-3AD203B41FA5}">
                      <a16:colId xmlns:a16="http://schemas.microsoft.com/office/drawing/2014/main" val="3389521616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3440152789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2687064027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3875483747"/>
                    </a:ext>
                  </a:extLst>
                </a:gridCol>
              </a:tblGrid>
              <a:tr h="7828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525434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student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ObjectId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Student ID (Foreign Key)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References Student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007660"/>
                  </a:ext>
                </a:extLst>
              </a:tr>
              <a:tr h="7719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ObjectId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 ID (Foreign Key)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References Subject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561258"/>
                  </a:ext>
                </a:extLst>
              </a:tr>
              <a:tr h="9445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totalLecturesByFaculty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Lectures conducted by faculty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Default: 0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0153496"/>
                  </a:ext>
                </a:extLst>
              </a:tr>
              <a:tr h="9445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lectureAttended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 of lectures attended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Default: 0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3454"/>
                  </a:ext>
                </a:extLst>
              </a:tr>
              <a:tr h="4469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 of attendance update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022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6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92B2-2C36-6AC9-7DFE-F4C3D6C1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C40EC6-9741-6570-9C26-82BDDE80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A7107-4210-5D1D-39C0-19AB8E196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TEST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FF368-6C00-4F8A-4E16-19F12B212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E6BCA2C-6BA5-C5B9-F188-7023180E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1BB9A79-77A3-9E32-817E-7009D615C9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7974227"/>
              </p:ext>
            </p:extLst>
          </p:nvPr>
        </p:nvGraphicFramePr>
        <p:xfrm>
          <a:off x="1280160" y="1405123"/>
          <a:ext cx="10281924" cy="499567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481">
                  <a:extLst>
                    <a:ext uri="{9D8B030D-6E8A-4147-A177-3AD203B41FA5}">
                      <a16:colId xmlns:a16="http://schemas.microsoft.com/office/drawing/2014/main" val="3724815916"/>
                    </a:ext>
                  </a:extLst>
                </a:gridCol>
                <a:gridCol w="2570481">
                  <a:extLst>
                    <a:ext uri="{9D8B030D-6E8A-4147-A177-3AD203B41FA5}">
                      <a16:colId xmlns:a16="http://schemas.microsoft.com/office/drawing/2014/main" val="1761880584"/>
                    </a:ext>
                  </a:extLst>
                </a:gridCol>
                <a:gridCol w="2570481">
                  <a:extLst>
                    <a:ext uri="{9D8B030D-6E8A-4147-A177-3AD203B41FA5}">
                      <a16:colId xmlns:a16="http://schemas.microsoft.com/office/drawing/2014/main" val="1080551671"/>
                    </a:ext>
                  </a:extLst>
                </a:gridCol>
                <a:gridCol w="2570481">
                  <a:extLst>
                    <a:ext uri="{9D8B030D-6E8A-4147-A177-3AD203B41FA5}">
                      <a16:colId xmlns:a16="http://schemas.microsoft.com/office/drawing/2014/main" val="1163130554"/>
                    </a:ext>
                  </a:extLst>
                </a:gridCol>
              </a:tblGrid>
              <a:tr h="4918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913618"/>
                  </a:ext>
                </a:extLst>
              </a:tr>
              <a:tr h="5065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test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Test name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81437"/>
                  </a:ext>
                </a:extLst>
              </a:tr>
              <a:tr h="10076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subjectCode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Subject code linked to the test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213943"/>
                  </a:ext>
                </a:extLst>
              </a:tr>
              <a:tr h="4918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Department offering the test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50401"/>
                  </a:ext>
                </a:extLst>
              </a:tr>
              <a:tr h="5065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totalMarks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Maximum marks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Default: 10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646810"/>
                  </a:ext>
                </a:extLst>
              </a:tr>
              <a:tr h="4918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Academic year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981672"/>
                  </a:ext>
                </a:extLst>
              </a:tr>
              <a:tr h="10076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section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Section appearing for the test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828204"/>
                  </a:ext>
                </a:extLst>
              </a:tr>
              <a:tr h="4918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solidFill>
                            <a:schemeClr val="accent6"/>
                          </a:solidFill>
                          <a:effectLst/>
                        </a:rPr>
                        <a:t>Date of test</a:t>
                      </a:r>
                      <a:endParaRPr lang="en-IN" sz="14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76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4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BBB9-C950-F22B-3FDB-AE90F41FA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595C41-E8BD-1CD1-4713-0BA2FA88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B4CE7-0206-6B30-35DD-B54245A222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MARKS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C5BF8-58A3-D4B6-9208-B05547AD05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CADE813-4798-6F55-0F1B-27841269F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148475-7AAC-CF65-DFD9-D4D7665001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4008350"/>
              </p:ext>
            </p:extLst>
          </p:nvPr>
        </p:nvGraphicFramePr>
        <p:xfrm>
          <a:off x="1550562" y="1625600"/>
          <a:ext cx="9875464" cy="44399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68866">
                  <a:extLst>
                    <a:ext uri="{9D8B030D-6E8A-4147-A177-3AD203B41FA5}">
                      <a16:colId xmlns:a16="http://schemas.microsoft.com/office/drawing/2014/main" val="3296238941"/>
                    </a:ext>
                  </a:extLst>
                </a:gridCol>
                <a:gridCol w="2468866">
                  <a:extLst>
                    <a:ext uri="{9D8B030D-6E8A-4147-A177-3AD203B41FA5}">
                      <a16:colId xmlns:a16="http://schemas.microsoft.com/office/drawing/2014/main" val="789416602"/>
                    </a:ext>
                  </a:extLst>
                </a:gridCol>
                <a:gridCol w="2468866">
                  <a:extLst>
                    <a:ext uri="{9D8B030D-6E8A-4147-A177-3AD203B41FA5}">
                      <a16:colId xmlns:a16="http://schemas.microsoft.com/office/drawing/2014/main" val="1180544712"/>
                    </a:ext>
                  </a:extLst>
                </a:gridCol>
                <a:gridCol w="2468866">
                  <a:extLst>
                    <a:ext uri="{9D8B030D-6E8A-4147-A177-3AD203B41FA5}">
                      <a16:colId xmlns:a16="http://schemas.microsoft.com/office/drawing/2014/main" val="1371240625"/>
                    </a:ext>
                  </a:extLst>
                </a:gridCol>
              </a:tblGrid>
              <a:tr h="11099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248097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exam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ObjectId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Test ID (Foreign Key)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References Test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2769658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student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ObjectId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Student ID (Foreign Key)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References Student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5567001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marks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Number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Marks obtained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Default: -1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0178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70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CF61-8979-241C-F707-E8F2A335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C270-2EF5-41AA-9A49-EE435922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2412"/>
            <a:ext cx="5388717" cy="781586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DFED2-9A9B-8B39-C634-796EEA4E77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928688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NOTICE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2A88C-E082-8861-752E-0A45F2F5A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BFACF2-1AF2-38A9-7B84-26D8AB678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507" y="-1586300"/>
            <a:ext cx="1268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ADMIN TABLE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553DE18-0F85-5BA3-CD7F-D9493E3496F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85860195"/>
              </p:ext>
            </p:extLst>
          </p:nvPr>
        </p:nvGraphicFramePr>
        <p:xfrm>
          <a:off x="1259840" y="1524000"/>
          <a:ext cx="10363200" cy="48768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944209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36576030"/>
                    </a:ext>
                  </a:extLst>
                </a:gridCol>
                <a:gridCol w="2700992">
                  <a:extLst>
                    <a:ext uri="{9D8B030D-6E8A-4147-A177-3AD203B41FA5}">
                      <a16:colId xmlns:a16="http://schemas.microsoft.com/office/drawing/2014/main" val="330168787"/>
                    </a:ext>
                  </a:extLst>
                </a:gridCol>
                <a:gridCol w="2480608">
                  <a:extLst>
                    <a:ext uri="{9D8B030D-6E8A-4147-A177-3AD203B41FA5}">
                      <a16:colId xmlns:a16="http://schemas.microsoft.com/office/drawing/2014/main" val="2896775546"/>
                    </a:ext>
                  </a:extLst>
                </a:gridCol>
              </a:tblGrid>
              <a:tr h="615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Attribute Name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Data Type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Constraints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7531622"/>
                  </a:ext>
                </a:extLst>
              </a:tr>
              <a:tr h="6327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topic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Notice title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295970"/>
                  </a:ext>
                </a:extLst>
              </a:tr>
              <a:tr h="615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date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Date of posting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018634"/>
                  </a:ext>
                </a:extLst>
              </a:tr>
              <a:tr h="615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content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Notice details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148744"/>
                  </a:ext>
                </a:extLst>
              </a:tr>
              <a:tr h="11991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from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Sender (Admin or Faculty)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3188526"/>
                  </a:ext>
                </a:extLst>
              </a:tr>
              <a:tr h="11991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noticeFor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Target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audience (Faculty/Student)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Required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095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25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E807-19A0-54C7-6621-438EF047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14E3FC-7E71-535D-5EE2-12066C33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B0DB2-EC08-F1B2-115D-284915EA45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286" y="508103"/>
            <a:ext cx="5424713" cy="309396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5B80C-D946-A804-ACAA-986CBB18C3A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217920" y="508103"/>
            <a:ext cx="5643247" cy="309396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76660-23BD-FF5F-2204-A6A6ED4DA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B1002-087A-6EEE-590F-B59C35EB2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6" y="3749039"/>
            <a:ext cx="5424713" cy="3003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7A9AF6-FC2D-5268-6A82-89BC0CA1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3749039"/>
            <a:ext cx="5643247" cy="30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0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9BD3-7DA8-03CA-DF6C-5B56F2D5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951BE-1BB3-6EFE-8329-2D19E2A0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480FD-B276-26E6-EE76-64CF750EE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300FFA-BADD-3031-378C-EF084B14F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9365" y="537399"/>
            <a:ext cx="5593517" cy="308627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D3BE79-95EF-7580-06A1-E09984C8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537399"/>
            <a:ext cx="5643247" cy="30862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19623B-D0EF-2A87-81E8-FE20108F2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36" y="3697754"/>
            <a:ext cx="5643247" cy="3003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BE27CB-DAFC-6766-61BE-8C9CC543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697754"/>
            <a:ext cx="5643247" cy="30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B45DD-742E-A4F5-A626-F6E48EE4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ED357-E8B5-7574-3F95-8D187BF3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B063F-6E87-AC3E-1949-5825B64E9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0AA33-62F8-EB11-B2EA-11FC5DDF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6" y="537399"/>
            <a:ext cx="5643247" cy="308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4A2D2-4B15-01C3-D3BE-1B68006FD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559007"/>
            <a:ext cx="5643247" cy="3064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E9C56-5B80-659B-9436-C0EC4594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36" y="3725484"/>
            <a:ext cx="5643248" cy="2975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CBDE4-E7DF-7917-7999-6308F17E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725484"/>
            <a:ext cx="5643247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565F9-814D-4797-7042-6DEF814F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A6316-CAFE-8AE4-BDC8-EF97AEFA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D8CAC-57D8-5F44-332A-7C9D1D6E8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73BB1-1267-BCF1-A3F8-D0886076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6" y="559006"/>
            <a:ext cx="5643248" cy="3064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17A90-2886-D9BB-2957-3583E430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559007"/>
            <a:ext cx="5643247" cy="3064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20505-BA17-1A85-2076-F086E8F53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37" y="3722307"/>
            <a:ext cx="5643247" cy="2934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18C93-1332-048A-4907-005B0A13A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728660"/>
            <a:ext cx="5643247" cy="29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8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59A55-3F4D-1A54-5908-B0150E50E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AE3D0-E21D-DBAF-3027-CB185D99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53F163-13C9-829E-5C3B-08EB913E6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49F51-FF5D-FDF0-3594-E4E0A90A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6" y="1896665"/>
            <a:ext cx="5643247" cy="3064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903EB-135A-4406-D6E0-9961673C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1896665"/>
            <a:ext cx="5643247" cy="30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4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301D-4D8F-7C2C-48A0-7F08DBA9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E0B5-47A0-11E9-C45E-508C9287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026" y="195861"/>
            <a:ext cx="8132609" cy="99416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A677-BD56-A07D-091D-9A8C95ED5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4373" y="1451363"/>
            <a:ext cx="9340645" cy="4260873"/>
          </a:xfrm>
        </p:spPr>
        <p:txBody>
          <a:bodyPr>
            <a:noAutofit/>
          </a:bodyPr>
          <a:lstStyle/>
          <a:p>
            <a:r>
              <a:rPr lang="en-US" sz="2400" dirty="0"/>
              <a:t>Educational institutions handle </a:t>
            </a:r>
            <a:r>
              <a:rPr lang="en-US" sz="2400" b="1" dirty="0"/>
              <a:t>large volumes of data daily</a:t>
            </a:r>
            <a:r>
              <a:rPr lang="en-US" sz="2400" dirty="0"/>
              <a:t>, including: Student records, Course enrollments, Attendance, Grading, Faculty &amp; admin operations.</a:t>
            </a:r>
          </a:p>
          <a:p>
            <a:r>
              <a:rPr lang="en-US" sz="2400" dirty="0"/>
              <a:t>Traditional/manual systems lead to: Inefficiencies, Redundant data, Increased workload and Error-prone processes.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b="1" dirty="0" err="1"/>
              <a:t>CampusConnect</a:t>
            </a:r>
            <a:r>
              <a:rPr lang="en-US" sz="2400" dirty="0"/>
              <a:t> is a centralized platform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Automate academic and administrative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Streamline student enrollment, attendance, assignments, grading, and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Provide </a:t>
            </a:r>
            <a:r>
              <a:rPr lang="en-US" sz="2400" b="1" dirty="0"/>
              <a:t>role-based access</a:t>
            </a:r>
            <a:r>
              <a:rPr lang="en-US" sz="2400" dirty="0"/>
              <a:t> for Students, Faculty, and Admins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75E37DB-8E7C-B5FD-ACC7-CE30E22B1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76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BE59-999D-2311-4603-6195FCCC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494AD-A111-EF1D-BAE0-2EB40BAF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65" y="5667"/>
            <a:ext cx="5459836" cy="553340"/>
          </a:xfrm>
        </p:spPr>
        <p:txBody>
          <a:bodyPr/>
          <a:lstStyle/>
          <a:p>
            <a:r>
              <a:rPr lang="en-US" dirty="0"/>
              <a:t>Sample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373DE-748B-B989-6E99-2EF0D0775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BC875-025E-828A-DDF7-0636E767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6" y="559006"/>
            <a:ext cx="5643247" cy="306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56D95-1EA5-5097-A3A9-0CC139AB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559007"/>
            <a:ext cx="5643247" cy="3064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EF873-9175-146B-612B-E24281E0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36" y="3725482"/>
            <a:ext cx="5643247" cy="2937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0A6605-621E-AEC4-BEAD-AF573430E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725482"/>
            <a:ext cx="5643247" cy="29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21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82" y="76214"/>
            <a:ext cx="5459836" cy="553340"/>
          </a:xfrm>
        </p:spPr>
        <p:txBody>
          <a:bodyPr/>
          <a:lstStyle/>
          <a:p>
            <a:r>
              <a:rPr lang="en-US" sz="2800" dirty="0"/>
              <a:t>Testing : Unit testing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24BC54C-8766-6D7C-7E4F-B467C340CBAD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40778875"/>
              </p:ext>
            </p:extLst>
          </p:nvPr>
        </p:nvGraphicFramePr>
        <p:xfrm>
          <a:off x="558796" y="827087"/>
          <a:ext cx="5262884" cy="285055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631442">
                  <a:extLst>
                    <a:ext uri="{9D8B030D-6E8A-4147-A177-3AD203B41FA5}">
                      <a16:colId xmlns:a16="http://schemas.microsoft.com/office/drawing/2014/main" val="4287021469"/>
                    </a:ext>
                  </a:extLst>
                </a:gridCol>
                <a:gridCol w="2631442">
                  <a:extLst>
                    <a:ext uri="{9D8B030D-6E8A-4147-A177-3AD203B41FA5}">
                      <a16:colId xmlns:a16="http://schemas.microsoft.com/office/drawing/2014/main" val="2250120898"/>
                    </a:ext>
                  </a:extLst>
                </a:gridCol>
              </a:tblGrid>
              <a:tr h="5480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Test 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LOGIN_001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extLst>
                  <a:ext uri="{0D108BD9-81ED-4DB2-BD59-A6C34878D82A}">
                    <a16:rowId xmlns:a16="http://schemas.microsoft.com/office/drawing/2014/main" val="1405264832"/>
                  </a:ext>
                </a:extLst>
              </a:tr>
              <a:tr h="64616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Test 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Verify that the login page renders correctly.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extLst>
                  <a:ext uri="{0D108BD9-81ED-4DB2-BD59-A6C34878D82A}">
                    <a16:rowId xmlns:a16="http://schemas.microsoft.com/office/drawing/2014/main" val="3185452777"/>
                  </a:ext>
                </a:extLst>
              </a:tr>
              <a:tr h="98656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Expected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The login page should load successfully, displaying all required elements.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extLst>
                  <a:ext uri="{0D108BD9-81ED-4DB2-BD59-A6C34878D82A}">
                    <a16:rowId xmlns:a16="http://schemas.microsoft.com/office/drawing/2014/main" val="3483284462"/>
                  </a:ext>
                </a:extLst>
              </a:tr>
              <a:tr h="5480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Actual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 Pass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04" marR="22404" marT="0" marB="0"/>
                </a:tc>
                <a:extLst>
                  <a:ext uri="{0D108BD9-81ED-4DB2-BD59-A6C34878D82A}">
                    <a16:rowId xmlns:a16="http://schemas.microsoft.com/office/drawing/2014/main" val="203336713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BD2DB-62DC-EA8F-F134-D381C49C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6" y="3728085"/>
            <a:ext cx="5459836" cy="303784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F78011-F1C2-3F6D-CFFC-76E4BBAEF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683062"/>
              </p:ext>
            </p:extLst>
          </p:nvPr>
        </p:nvGraphicFramePr>
        <p:xfrm>
          <a:off x="6234326" y="707230"/>
          <a:ext cx="5571594" cy="294317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785797">
                  <a:extLst>
                    <a:ext uri="{9D8B030D-6E8A-4147-A177-3AD203B41FA5}">
                      <a16:colId xmlns:a16="http://schemas.microsoft.com/office/drawing/2014/main" val="382519232"/>
                    </a:ext>
                  </a:extLst>
                </a:gridCol>
                <a:gridCol w="2785797">
                  <a:extLst>
                    <a:ext uri="{9D8B030D-6E8A-4147-A177-3AD203B41FA5}">
                      <a16:colId xmlns:a16="http://schemas.microsoft.com/office/drawing/2014/main" val="2283731889"/>
                    </a:ext>
                  </a:extLst>
                </a:gridCol>
              </a:tblGrid>
              <a:tr h="457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Test 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LOGIN_002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280009"/>
                  </a:ext>
                </a:extLst>
              </a:tr>
              <a:tr h="967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Test 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Verify that the system prevents login with empty fields.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336544"/>
                  </a:ext>
                </a:extLst>
              </a:tr>
              <a:tr h="967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</a:rPr>
                        <a:t>Expected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The system should show validation errors for both fields.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25244"/>
                  </a:ext>
                </a:extLst>
              </a:tr>
              <a:tr h="457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Actual Result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</a:rPr>
                        <a:t>Pass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69326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D46915B1-DCD5-AEAD-7F5D-FED5AAF5F7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68" y="3728085"/>
            <a:ext cx="5731510" cy="3037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2BD8-3F8D-7D65-ACA4-CF9BF40AA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88C6A-4F8D-9264-55D5-642A2CD2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161" y="76214"/>
            <a:ext cx="7380314" cy="553340"/>
          </a:xfrm>
        </p:spPr>
        <p:txBody>
          <a:bodyPr/>
          <a:lstStyle/>
          <a:p>
            <a:r>
              <a:rPr lang="en-US" sz="2800" dirty="0"/>
              <a:t>Testing : integration testing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C97DB7A-4B22-9CDE-3574-27615936D769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664046529"/>
              </p:ext>
            </p:extLst>
          </p:nvPr>
        </p:nvGraphicFramePr>
        <p:xfrm>
          <a:off x="558795" y="671685"/>
          <a:ext cx="5398880" cy="294317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699440">
                  <a:extLst>
                    <a:ext uri="{9D8B030D-6E8A-4147-A177-3AD203B41FA5}">
                      <a16:colId xmlns:a16="http://schemas.microsoft.com/office/drawing/2014/main" val="4287021469"/>
                    </a:ext>
                  </a:extLst>
                </a:gridCol>
                <a:gridCol w="2699440">
                  <a:extLst>
                    <a:ext uri="{9D8B030D-6E8A-4147-A177-3AD203B41FA5}">
                      <a16:colId xmlns:a16="http://schemas.microsoft.com/office/drawing/2014/main" val="2250120898"/>
                    </a:ext>
                  </a:extLst>
                </a:gridCol>
              </a:tblGrid>
              <a:tr h="3911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ADD_STUDENT_001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264832"/>
                  </a:ext>
                </a:extLst>
              </a:tr>
              <a:tr h="10804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a student is successfully added when valid details are provided.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452777"/>
                  </a:ext>
                </a:extLst>
              </a:tr>
              <a:tr h="10804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student is successfully stored in the database and displayed in the student list.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284462"/>
                  </a:ext>
                </a:extLst>
              </a:tr>
              <a:tr h="3911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Pass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336713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64999-AC6B-3770-9410-4811DAA59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4D4350C-916C-7304-62FB-02191C22C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50195"/>
              </p:ext>
            </p:extLst>
          </p:nvPr>
        </p:nvGraphicFramePr>
        <p:xfrm>
          <a:off x="6234326" y="629554"/>
          <a:ext cx="5571594" cy="298683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785797">
                  <a:extLst>
                    <a:ext uri="{9D8B030D-6E8A-4147-A177-3AD203B41FA5}">
                      <a16:colId xmlns:a16="http://schemas.microsoft.com/office/drawing/2014/main" val="382519232"/>
                    </a:ext>
                  </a:extLst>
                </a:gridCol>
                <a:gridCol w="2785797">
                  <a:extLst>
                    <a:ext uri="{9D8B030D-6E8A-4147-A177-3AD203B41FA5}">
                      <a16:colId xmlns:a16="http://schemas.microsoft.com/office/drawing/2014/main" val="2283731889"/>
                    </a:ext>
                  </a:extLst>
                </a:gridCol>
              </a:tblGrid>
              <a:tr h="4352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ID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ADD_STUDENT_002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280009"/>
                  </a:ext>
                </a:extLst>
              </a:tr>
              <a:tr h="10363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Ensure that the system prevents adding a student with missing required fields.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336544"/>
                  </a:ext>
                </a:extLst>
              </a:tr>
              <a:tr h="10363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system should display an error message like </a:t>
                      </a: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"All fields are required."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25244"/>
                  </a:ext>
                </a:extLst>
              </a:tr>
              <a:tr h="4352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b="1" kern="10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IN" sz="1600" kern="1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600" kern="100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Pass</a:t>
                      </a:r>
                      <a:endParaRPr lang="en-IN" sz="1600" kern="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6932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D758A79-B6FC-B1B6-A1AF-75569BCD3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4" y="3762361"/>
            <a:ext cx="5478839" cy="301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A7712-C918-C667-20EA-86CDA813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68" y="3762360"/>
            <a:ext cx="573151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9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51F43-53D6-D9A6-5AED-16DEEA58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E553C-0C3D-BFE5-C266-24B67185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29" y="103422"/>
            <a:ext cx="7380314" cy="553340"/>
          </a:xfrm>
        </p:spPr>
        <p:txBody>
          <a:bodyPr/>
          <a:lstStyle/>
          <a:p>
            <a:r>
              <a:rPr lang="en-US" sz="2800" dirty="0"/>
              <a:t>Testing : validation testing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386394C-FAAC-E95B-54F1-36050546C1CD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819558018"/>
              </p:ext>
            </p:extLst>
          </p:nvPr>
        </p:nvGraphicFramePr>
        <p:xfrm>
          <a:off x="6391706" y="794118"/>
          <a:ext cx="5639826" cy="280294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97814">
                  <a:extLst>
                    <a:ext uri="{9D8B030D-6E8A-4147-A177-3AD203B41FA5}">
                      <a16:colId xmlns:a16="http://schemas.microsoft.com/office/drawing/2014/main" val="4287021469"/>
                    </a:ext>
                  </a:extLst>
                </a:gridCol>
                <a:gridCol w="1132523">
                  <a:extLst>
                    <a:ext uri="{9D8B030D-6E8A-4147-A177-3AD203B41FA5}">
                      <a16:colId xmlns:a16="http://schemas.microsoft.com/office/drawing/2014/main" val="2912250128"/>
                    </a:ext>
                  </a:extLst>
                </a:gridCol>
                <a:gridCol w="1103163">
                  <a:extLst>
                    <a:ext uri="{9D8B030D-6E8A-4147-A177-3AD203B41FA5}">
                      <a16:colId xmlns:a16="http://schemas.microsoft.com/office/drawing/2014/main" val="2603174955"/>
                    </a:ext>
                  </a:extLst>
                </a:gridCol>
                <a:gridCol w="1103163">
                  <a:extLst>
                    <a:ext uri="{9D8B030D-6E8A-4147-A177-3AD203B41FA5}">
                      <a16:colId xmlns:a16="http://schemas.microsoft.com/office/drawing/2014/main" val="3287193468"/>
                    </a:ext>
                  </a:extLst>
                </a:gridCol>
                <a:gridCol w="1103163">
                  <a:extLst>
                    <a:ext uri="{9D8B030D-6E8A-4147-A177-3AD203B41FA5}">
                      <a16:colId xmlns:a16="http://schemas.microsoft.com/office/drawing/2014/main" val="2250120898"/>
                    </a:ext>
                  </a:extLst>
                </a:gridCol>
              </a:tblGrid>
              <a:tr h="2802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3: Login with Unregistered Username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LOGIN_003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Validate that an unregistered username cannot be used to log in.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system should display an error message </a:t>
                      </a:r>
                      <a:r>
                        <a:rPr lang="en-IN" sz="14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"User not exists."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26483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F9FDADE-3DCB-A0BE-8695-F6FF3DF22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64394"/>
              </p:ext>
            </p:extLst>
          </p:nvPr>
        </p:nvGraphicFramePr>
        <p:xfrm>
          <a:off x="582773" y="794118"/>
          <a:ext cx="5571595" cy="280294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14319">
                  <a:extLst>
                    <a:ext uri="{9D8B030D-6E8A-4147-A177-3AD203B41FA5}">
                      <a16:colId xmlns:a16="http://schemas.microsoft.com/office/drawing/2014/main" val="382519232"/>
                    </a:ext>
                  </a:extLst>
                </a:gridCol>
                <a:gridCol w="1114319">
                  <a:extLst>
                    <a:ext uri="{9D8B030D-6E8A-4147-A177-3AD203B41FA5}">
                      <a16:colId xmlns:a16="http://schemas.microsoft.com/office/drawing/2014/main" val="3334895771"/>
                    </a:ext>
                  </a:extLst>
                </a:gridCol>
                <a:gridCol w="1114319">
                  <a:extLst>
                    <a:ext uri="{9D8B030D-6E8A-4147-A177-3AD203B41FA5}">
                      <a16:colId xmlns:a16="http://schemas.microsoft.com/office/drawing/2014/main" val="1280477030"/>
                    </a:ext>
                  </a:extLst>
                </a:gridCol>
                <a:gridCol w="1114319">
                  <a:extLst>
                    <a:ext uri="{9D8B030D-6E8A-4147-A177-3AD203B41FA5}">
                      <a16:colId xmlns:a16="http://schemas.microsoft.com/office/drawing/2014/main" val="3553150401"/>
                    </a:ext>
                  </a:extLst>
                </a:gridCol>
                <a:gridCol w="1114319">
                  <a:extLst>
                    <a:ext uri="{9D8B030D-6E8A-4147-A177-3AD203B41FA5}">
                      <a16:colId xmlns:a16="http://schemas.microsoft.com/office/drawing/2014/main" val="2283731889"/>
                    </a:ext>
                  </a:extLst>
                </a:gridCol>
              </a:tblGrid>
              <a:tr h="28029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2: Login with Incorrect Password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LOGIN_002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 login </a:t>
                      </a:r>
                      <a:r>
                        <a:rPr lang="en-IN" sz="1400" kern="100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behavior</a:t>
                      </a: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when the user enters the correct email but incorrect password.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system should display an error message </a:t>
                      </a:r>
                      <a:r>
                        <a:rPr lang="en-IN" sz="14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"Incorrect password."</a:t>
                      </a:r>
                      <a:endParaRPr lang="en-IN" sz="14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2148840" algn="l"/>
                        </a:tabLst>
                      </a:pPr>
                      <a:r>
                        <a:rPr lang="en-IN" sz="14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2800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7B7D992-2D04-9AB2-99A8-1716734D6F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15" y="3762360"/>
            <a:ext cx="5731510" cy="29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E2758-CD1E-256D-AEE0-AD417EA8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07" y="3702889"/>
            <a:ext cx="5515813" cy="29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2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2C52D-425F-29E5-17C7-FBFF00B3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D7-9FCD-C6C5-62FD-D8294EEB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5" y="0"/>
            <a:ext cx="7021215" cy="818777"/>
          </a:xfrm>
        </p:spPr>
        <p:txBody>
          <a:bodyPr/>
          <a:lstStyle/>
          <a:p>
            <a:r>
              <a:rPr lang="en-US" dirty="0"/>
              <a:t>MERITS OF THE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FC169-7283-A7AA-7A51-6BF68BBA5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10A8D72-4051-37AC-8F68-AE7497DD7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281" y="818777"/>
            <a:ext cx="8651404" cy="4634318"/>
          </a:xfrm>
        </p:spPr>
        <p:txBody>
          <a:bodyPr>
            <a:noAutofit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dirty="0"/>
              <a:t> 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CampusConnect</a:t>
            </a: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system offers several advantages, enhancing efficiency, automation, and communication within educational institutions:</a:t>
            </a:r>
            <a:endParaRPr lang="en-IN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Automated Student Management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Role-Based Access Control	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Secure Authentication System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Real-Time Data Access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Efficient Performance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Error Handling &amp; Validation</a:t>
            </a:r>
          </a:p>
          <a:p>
            <a:pPr marL="68122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Centralized Database Management</a:t>
            </a:r>
          </a:p>
          <a:p>
            <a:pPr marL="681228" lvl="1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99475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05" y="483356"/>
            <a:ext cx="7965461" cy="740164"/>
          </a:xfrm>
        </p:spPr>
        <p:txBody>
          <a:bodyPr/>
          <a:lstStyle/>
          <a:p>
            <a:r>
              <a:rPr lang="en-IN" b="1" dirty="0">
                <a:effectLst/>
                <a:ea typeface="Calibri" panose="020F0502020204030204" pitchFamily="34" charset="0"/>
              </a:rPr>
              <a:t>LIMITATIONS OF THE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0960" y="1906855"/>
            <a:ext cx="9286240" cy="4370316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Limited Offline Access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Live Notifications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Limited Mobile Optimization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Automated Attendance via Biometrics</a:t>
            </a:r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840" y="350201"/>
            <a:ext cx="7043617" cy="558166"/>
          </a:xfrm>
        </p:spPr>
        <p:txBody>
          <a:bodyPr/>
          <a:lstStyle/>
          <a:p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FUTURE ENHANCEMENTS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840" y="1015365"/>
            <a:ext cx="8463280" cy="502661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improve </a:t>
            </a:r>
            <a:r>
              <a:rPr lang="en-IN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CampusConnect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several enhancements are planned for future updates: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Developing a mobile-friendly version or app for better accessibility.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Integrating real-time notifications for important updates like attendance, exam schedules, and notices.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Implementing AI-driven analytics to provide insights into student performance and attendance trends.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Enhancing attendance tracking by integrating biometric scanners or RFID-based attendance marking.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Connecting with LMS platforms like Moodle, Google Classroom, or Blackboard for a seamless learning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570999"/>
            <a:ext cx="3721991" cy="7153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129860E-312F-BBDB-8911-1D5A5848E64F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927358" y="1529151"/>
            <a:ext cx="919483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Efficient &amp; Automated Management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CampusConnect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streamlines academic and administrative tasks like attendance, enrollment, grading, and reporting, reducing manual work and boosting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Secure Role-Based Access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Provides tailored access for Admins, Faculty, and Students with JWT authentication, ensuring data privacy and controlled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User-Friendly &amp; Scalable System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Features a modern UI, centralized data, and optimized performance—designed to adapt to institutions of any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Future-Ready Platform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Planned upgrades include mobile app, real-time notifications, biometric attendance, and LMS integration for enhanced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13606"/>
            <a:ext cx="6106159" cy="2234642"/>
          </a:xfrm>
        </p:spPr>
        <p:txBody>
          <a:bodyPr/>
          <a:lstStyle/>
          <a:p>
            <a:r>
              <a:rPr lang="en-US" dirty="0"/>
              <a:t>SURIYAPRATHAP . S</a:t>
            </a:r>
          </a:p>
          <a:p>
            <a:r>
              <a:rPr lang="en-US" dirty="0"/>
              <a:t>(111923MC02053)</a:t>
            </a:r>
          </a:p>
          <a:p>
            <a:r>
              <a:rPr lang="en-US" dirty="0"/>
              <a:t>MASTER OF COMPUTER APPLICATIONS </a:t>
            </a:r>
          </a:p>
          <a:p>
            <a:r>
              <a:rPr lang="en-US" dirty="0"/>
              <a:t>S. A. ENGINEERING COLLEGE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B59-63FC-84A8-80F5-BD8551C2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025B-B2CC-1CE5-A660-B5E6E8C2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-308480"/>
            <a:ext cx="6681060" cy="1340867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CB6-75F4-6157-B0DB-8B379AA5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1179872"/>
            <a:ext cx="7403692" cy="4547480"/>
          </a:xfrm>
        </p:spPr>
        <p:txBody>
          <a:bodyPr>
            <a:noAutofit/>
          </a:bodyPr>
          <a:lstStyle/>
          <a:p>
            <a:pPr marL="666750" lvl="1" indent="-342900" algn="just">
              <a:lnSpc>
                <a:spcPts val="5280"/>
              </a:lnSpc>
            </a:pPr>
            <a:r>
              <a:rPr lang="en-US" sz="2400" b="1" dirty="0">
                <a:ea typeface="Poppins Heavy"/>
                <a:cs typeface="Poppins Heavy"/>
                <a:sym typeface="Poppins Heavy"/>
              </a:rPr>
              <a:t>All-in-One Academic Hub – Manages registration, attendance, grades, and reports.</a:t>
            </a:r>
          </a:p>
          <a:p>
            <a:pPr marL="666750" lvl="1" indent="-342900" algn="just">
              <a:lnSpc>
                <a:spcPts val="5280"/>
              </a:lnSpc>
            </a:pPr>
            <a:r>
              <a:rPr lang="en-US" sz="2400" b="1" dirty="0">
                <a:ea typeface="Poppins Heavy"/>
                <a:cs typeface="Poppins Heavy"/>
                <a:sym typeface="Poppins Heavy"/>
              </a:rPr>
              <a:t>Role-Based Access – Separate panels for students, faculty, and admins.</a:t>
            </a:r>
          </a:p>
          <a:p>
            <a:pPr marL="666750" lvl="1" indent="-342900" algn="just">
              <a:lnSpc>
                <a:spcPts val="5280"/>
              </a:lnSpc>
            </a:pPr>
            <a:r>
              <a:rPr lang="en-US" sz="2400" b="1" dirty="0">
                <a:ea typeface="Poppins Bold"/>
                <a:cs typeface="Poppins Bold"/>
                <a:sym typeface="Poppins Bold"/>
              </a:rPr>
              <a:t>Real-Time Updates – Instant access to academic data and alerts.</a:t>
            </a:r>
          </a:p>
          <a:p>
            <a:pPr marL="666750" lvl="1" indent="-342900" algn="just">
              <a:lnSpc>
                <a:spcPts val="5280"/>
              </a:lnSpc>
            </a:pPr>
            <a:r>
              <a:rPr lang="en-US" sz="2400" b="1" dirty="0">
                <a:ea typeface="Poppins Bold"/>
                <a:cs typeface="Poppins Bold"/>
                <a:sym typeface="Poppins Bold"/>
              </a:rPr>
              <a:t>Secure &amp; Scalable – Encrypted data, secure login, and easy to expand.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A0CA7-39A3-4129-0BBA-69A79D819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2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FB98-68D8-EEEF-C3A4-960B7765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44B1-14FB-8EB5-2C11-3D3394AD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434835"/>
            <a:ext cx="4966233" cy="818777"/>
          </a:xfrm>
        </p:spPr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CA732-3ADC-6A4E-24D5-CCA183C27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714CD2A-C17D-3116-A95A-3BEAE2C3E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65" y="1732757"/>
            <a:ext cx="8357419" cy="372033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Most institutions still rely on </a:t>
            </a:r>
            <a:r>
              <a:rPr lang="en-US" sz="2400" b="1" dirty="0"/>
              <a:t>manual processes</a:t>
            </a:r>
            <a:r>
              <a:rPr lang="en-US" sz="2400" dirty="0"/>
              <a:t> or </a:t>
            </a:r>
            <a:r>
              <a:rPr lang="en-US" sz="2400" b="1" dirty="0"/>
              <a:t>outdated    </a:t>
            </a:r>
          </a:p>
          <a:p>
            <a:r>
              <a:rPr lang="en-US" sz="2400" b="1" dirty="0"/>
              <a:t>  digital tools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Data is often managed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Paper-based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Excel spreadsheets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Disconnected software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Lack of integration leads to inefficiencies and   </a:t>
            </a:r>
          </a:p>
          <a:p>
            <a:r>
              <a:rPr lang="en-US" sz="2400" dirty="0"/>
              <a:t>  communication gaps.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Academic and administrative tasks are performed in </a:t>
            </a:r>
            <a:r>
              <a:rPr lang="en-US" sz="2400" b="1" dirty="0"/>
              <a:t>silos</a:t>
            </a:r>
            <a:r>
              <a:rPr lang="en-US" sz="2400" dirty="0"/>
              <a:t>,  </a:t>
            </a:r>
          </a:p>
          <a:p>
            <a:r>
              <a:rPr lang="en-US" sz="2400" dirty="0"/>
              <a:t>   with minimal automation.</a:t>
            </a:r>
          </a:p>
        </p:txBody>
      </p:sp>
    </p:spTree>
    <p:extLst>
      <p:ext uri="{BB962C8B-B14F-4D97-AF65-F5344CB8AC3E}">
        <p14:creationId xmlns:p14="http://schemas.microsoft.com/office/powerpoint/2010/main" val="377519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4828-2C1C-FC87-047A-FE66E7C0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2070-8BC9-3650-8F21-877B071F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34" y="282370"/>
            <a:ext cx="7043617" cy="1292636"/>
          </a:xfrm>
        </p:spPr>
        <p:txBody>
          <a:bodyPr/>
          <a:lstStyle/>
          <a:p>
            <a:r>
              <a:rPr lang="en-US" dirty="0"/>
              <a:t>DISADVANTAGES OF EXISTING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4A737-C65A-040B-E78C-5C2D348B0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31574E-9EE6-29AD-219A-5A26208B1869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4611328" y="1965278"/>
            <a:ext cx="674493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Time-Consuming Processes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Redundancy &amp; Inconsistency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Limited Accessibility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Lack of System Integration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Manual Attendance Management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Delayed Grading &amp; Feedback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Security Concerns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1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230C-4400-0B2F-C0FC-9DF07CF7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D651-FE9A-685C-FAC9-BEEE6BE7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496044"/>
            <a:ext cx="5260258" cy="818777"/>
          </a:xfrm>
        </p:spPr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55A47-D811-3D80-DAFD-487A25358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54E51F-BDAC-6886-3ED8-451FABED9CC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28651" y="1450436"/>
            <a:ext cx="829904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</a:rPr>
              <a:t>CampusConnect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is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centralized and fully automated college management system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It integrates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academic and administrative operations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into a single platform.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Designed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role-based access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for Admin, Faculty, and Students.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Focuses on improving: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626364" lvl="3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Efficiency    </a:t>
            </a:r>
          </a:p>
          <a:p>
            <a:pPr marL="626364" lvl="2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Data accuracy</a:t>
            </a:r>
            <a:endParaRPr lang="en-US" altLang="en-US" sz="2400" dirty="0"/>
          </a:p>
          <a:p>
            <a:pPr marL="626364" lvl="1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User accessibility</a:t>
            </a:r>
            <a:endParaRPr lang="en-US" altLang="en-US" sz="2400" dirty="0"/>
          </a:p>
          <a:p>
            <a:pPr marL="626364" lvl="1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Security and transparency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34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8C4F-83BB-8354-40E2-A3F31478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B22F-FCCB-F73C-87CF-445E4371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34" y="282370"/>
            <a:ext cx="7043617" cy="1292636"/>
          </a:xfrm>
        </p:spPr>
        <p:txBody>
          <a:bodyPr/>
          <a:lstStyle/>
          <a:p>
            <a:r>
              <a:rPr lang="en-US" dirty="0"/>
              <a:t>ADVANTAGES OF proposed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33DD4-6FBA-355C-21F0-618CC655E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1DAE74-5466-8209-C287-E9C919803D0E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3888634" y="1944337"/>
            <a:ext cx="797890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Secure Authentication &amp; Role-Based Access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Control (RBAC)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Digital Attendance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Assignment Submission &amp; Automated Grading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Centralized Academic Record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 Data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Security &amp; Encryption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Real-Time Information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A10AF-4258-A01D-1499-84FF48E9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C31BDA-06C0-A436-66B9-189B873F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7941"/>
            <a:ext cx="6983837" cy="980844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2110F-2F03-8404-F4E7-B2F827E31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7880" y="1439491"/>
            <a:ext cx="4235720" cy="38174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HARDWARE REQUIREMENTS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B19AF93-8D5B-E487-DAEE-DE91E01E257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33824843"/>
              </p:ext>
            </p:extLst>
          </p:nvPr>
        </p:nvGraphicFramePr>
        <p:xfrm>
          <a:off x="1859308" y="2169354"/>
          <a:ext cx="883519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70250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3280640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1392153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1392153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18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lang="en-IN" sz="1800" kern="1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Intel Core i5/i7 (or equivalent)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8GB or higher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Storage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50GB SSD or higher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1447800" algn="l"/>
                        </a:tabLst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Peripherals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Keyboard, Mouse, and Monitor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 high-speed connection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2DEE4-CAB8-2BCE-C35D-4E6B80B5A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17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{A75F8AEF-AC7F-4CA2-8D87-3C5039AB262C}tf78438558_win32</Template>
  <TotalTime>1342</TotalTime>
  <Words>1633</Words>
  <Application>Microsoft Office PowerPoint</Application>
  <PresentationFormat>Widescreen</PresentationFormat>
  <Paragraphs>556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Black</vt:lpstr>
      <vt:lpstr>Calibri</vt:lpstr>
      <vt:lpstr>Poppins Bold</vt:lpstr>
      <vt:lpstr>Poppins Heavy</vt:lpstr>
      <vt:lpstr>Sabon Next LT</vt:lpstr>
      <vt:lpstr>Symbol</vt:lpstr>
      <vt:lpstr>Times New Roman</vt:lpstr>
      <vt:lpstr>Custom</vt:lpstr>
      <vt:lpstr>CAMPUSCONNECT : A COMPREHENSIVE STUDENT MANAGEMENT      SYSTEM </vt:lpstr>
      <vt:lpstr>ABSTRACT</vt:lpstr>
      <vt:lpstr>INTRODUCTION</vt:lpstr>
      <vt:lpstr>FEATURES</vt:lpstr>
      <vt:lpstr>Existing system</vt:lpstr>
      <vt:lpstr>DISADVANTAGES OF EXISTING SYSTEM</vt:lpstr>
      <vt:lpstr>proposed system</vt:lpstr>
      <vt:lpstr>ADVANTAGES OF proposed SYSTEM</vt:lpstr>
      <vt:lpstr>System requirements</vt:lpstr>
      <vt:lpstr>System requirements</vt:lpstr>
      <vt:lpstr>DATAFLOW DIAGRAM</vt:lpstr>
      <vt:lpstr>DATAFLOW DIAGRAM</vt:lpstr>
      <vt:lpstr>DATAFLOW DIAGRAM</vt:lpstr>
      <vt:lpstr>er DIAGRAM</vt:lpstr>
      <vt:lpstr>Table relationship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Sample screens</vt:lpstr>
      <vt:lpstr>Sample screens</vt:lpstr>
      <vt:lpstr>Sample screens</vt:lpstr>
      <vt:lpstr>Sample screens</vt:lpstr>
      <vt:lpstr>Sample screens</vt:lpstr>
      <vt:lpstr>Sample screens</vt:lpstr>
      <vt:lpstr>Testing : Unit testing</vt:lpstr>
      <vt:lpstr>Testing : integration testing</vt:lpstr>
      <vt:lpstr>Testing : validation testing</vt:lpstr>
      <vt:lpstr>MERITS OF THE SYSTEM</vt:lpstr>
      <vt:lpstr>LIMITATIONS OF THE SYSTEM</vt:lpstr>
      <vt:lpstr>FUTURE ENHANCEMENTS</vt:lpstr>
      <vt:lpstr>CONCLUSION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 P</dc:creator>
  <cp:lastModifiedBy>S P</cp:lastModifiedBy>
  <cp:revision>51</cp:revision>
  <dcterms:created xsi:type="dcterms:W3CDTF">2025-04-05T15:08:30Z</dcterms:created>
  <dcterms:modified xsi:type="dcterms:W3CDTF">2025-04-06T13:33:18Z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